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78" r:id="rId4"/>
    <p:sldId id="274" r:id="rId5"/>
    <p:sldId id="275" r:id="rId6"/>
    <p:sldId id="276" r:id="rId7"/>
    <p:sldId id="277" r:id="rId8"/>
    <p:sldId id="27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3D"/>
    <a:srgbClr val="00919A"/>
    <a:srgbClr val="E9E4E3"/>
    <a:srgbClr val="606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FF828-45A8-4692-BB65-0287D276B156}" v="1" dt="2021-12-13T18:44:45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1E6C5-84AA-F744-93DD-8499AEB6A8E6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9DDC4-4ADB-5742-ADCA-940C1F63DD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67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>
                <a:solidFill>
                  <a:schemeClr val="tx1"/>
                </a:solidFill>
              </a:rPr>
              <a:t>J’ai changé le logo Biotope : bizarre celui qui y était…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J’ai changé prélèvement pour dragage / le mot technique qui ne l’est pas trop ; hippocampe mis au pluriel, faut plutôt dire à museau court qu’à nez court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82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J’ai changé prélèvement pour dragage / le mot technique qui ne l’est pas trop ; hippocampe mis au pluriel, faut plutôt dire à museau court qu’à nez court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29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J’ai fait une vraie liste à puces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73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Complément titre ; mise en forme police idem précédente diapo ; précision sur 3</a:t>
            </a:r>
            <a:r>
              <a:rPr lang="fr-FR" baseline="30000" dirty="0"/>
              <a:t>ème</a:t>
            </a:r>
            <a:r>
              <a:rPr lang="fr-FR" dirty="0"/>
              <a:t> puce ; ajout logos Peau-Bleue et SAM (car étude portée par Peau Bleue à l’époque et financement Thau Agglo)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06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Modification couleur police ; modifications texte 2</a:t>
            </a:r>
            <a:r>
              <a:rPr lang="fr-FR" baseline="30000" dirty="0"/>
              <a:t>ème</a:t>
            </a:r>
            <a:r>
              <a:rPr lang="fr-FR" dirty="0"/>
              <a:t> puce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03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Quelques mini </a:t>
            </a:r>
            <a:r>
              <a:rPr lang="fr-FR" dirty="0" err="1"/>
              <a:t>modifs</a:t>
            </a:r>
            <a:r>
              <a:rPr lang="fr-FR" dirty="0"/>
              <a:t> pour clarifier le textes de plusieurs puces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414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9DDC4-4ADB-5742-ADCA-940C1F63DD5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87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ope : diapo COROP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66915" y="478058"/>
            <a:ext cx="6138058" cy="910903"/>
          </a:xfrm>
        </p:spPr>
        <p:txBody>
          <a:bodyPr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227" y="1827027"/>
            <a:ext cx="3203946" cy="32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2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5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44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50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20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27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654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841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6579" y="6356350"/>
            <a:ext cx="2744821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172727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otope : 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6081823" cy="6858000"/>
            </a:xfrm>
            <a:prstGeom prst="rect">
              <a:avLst/>
            </a:prstGeom>
            <a:solidFill>
              <a:srgbClr val="0091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81823" y="0"/>
              <a:ext cx="6110177" cy="6858000"/>
            </a:xfrm>
            <a:prstGeom prst="rect">
              <a:avLst/>
            </a:prstGeom>
            <a:solidFill>
              <a:srgbClr val="003A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14155" y="790575"/>
            <a:ext cx="4572000" cy="2387600"/>
          </a:xfrm>
        </p:spPr>
        <p:txBody>
          <a:bodyPr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8246" y="3761611"/>
            <a:ext cx="3923818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160" y="1752581"/>
            <a:ext cx="3203946" cy="32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1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tope : diapo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 userDrawn="1"/>
        </p:nvGrpSpPr>
        <p:grpSpPr>
          <a:xfrm rot="10800000"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6081823" cy="6858000"/>
            </a:xfrm>
            <a:prstGeom prst="rect">
              <a:avLst/>
            </a:prstGeom>
            <a:solidFill>
              <a:srgbClr val="0091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081823" y="0"/>
              <a:ext cx="6110177" cy="6858000"/>
            </a:xfrm>
            <a:prstGeom prst="rect">
              <a:avLst/>
            </a:prstGeom>
            <a:solidFill>
              <a:srgbClr val="003A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000754" y="199562"/>
            <a:ext cx="4300668" cy="2387600"/>
          </a:xfrm>
        </p:spPr>
        <p:txBody>
          <a:bodyPr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00754" y="2972561"/>
            <a:ext cx="4300668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479" y="4195285"/>
            <a:ext cx="2431308" cy="2431308"/>
          </a:xfrm>
          <a:prstGeom prst="rect">
            <a:avLst/>
          </a:prstGeom>
        </p:spPr>
      </p:pic>
      <p:sp>
        <p:nvSpPr>
          <p:cNvPr id="14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14176" y="3682"/>
            <a:ext cx="6096001" cy="68543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4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919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 baseline="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langue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langue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49" t="33557" r="36842" b="36008"/>
          <a:stretch/>
        </p:blipFill>
        <p:spPr>
          <a:xfrm>
            <a:off x="11053482" y="156907"/>
            <a:ext cx="820268" cy="65437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28446" y="275664"/>
            <a:ext cx="5096435" cy="416859"/>
          </a:xfrm>
          <a:prstGeom prst="rect">
            <a:avLst/>
          </a:prstGeom>
          <a:solidFill>
            <a:srgbClr val="003A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68942" y="275664"/>
            <a:ext cx="5459505" cy="416859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68941" y="6521824"/>
            <a:ext cx="11604809" cy="132228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1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1999" y="731499"/>
            <a:ext cx="10515600" cy="74926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919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324911" y="1825625"/>
            <a:ext cx="3694888" cy="4351338"/>
          </a:xfrm>
        </p:spPr>
        <p:txBody>
          <a:bodyPr/>
          <a:lstStyle>
            <a:lvl1pPr>
              <a:defRPr sz="2400" baseline="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langue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704306" y="1825625"/>
            <a:ext cx="3649493" cy="4351338"/>
          </a:xfrm>
        </p:spPr>
        <p:txBody>
          <a:bodyPr/>
          <a:lstStyle>
            <a:lvl1pPr>
              <a:defRPr sz="24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langue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49" t="33557" r="36842" b="36008"/>
          <a:stretch/>
        </p:blipFill>
        <p:spPr>
          <a:xfrm>
            <a:off x="11053482" y="156907"/>
            <a:ext cx="820268" cy="65437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28446" y="275664"/>
            <a:ext cx="5096435" cy="416859"/>
          </a:xfrm>
          <a:prstGeom prst="rect">
            <a:avLst/>
          </a:prstGeom>
          <a:solidFill>
            <a:srgbClr val="003A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68942" y="275664"/>
            <a:ext cx="5459505" cy="416859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68941" y="6521824"/>
            <a:ext cx="11604809" cy="132228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899811" y="1832582"/>
            <a:ext cx="132134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6" name="Espace réservé pour une image  2"/>
          <p:cNvSpPr>
            <a:spLocks noGrp="1"/>
          </p:cNvSpPr>
          <p:nvPr>
            <p:ph type="pic" idx="14"/>
          </p:nvPr>
        </p:nvSpPr>
        <p:spPr>
          <a:xfrm>
            <a:off x="6285689" y="1825625"/>
            <a:ext cx="132134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60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1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1999" y="731499"/>
            <a:ext cx="10515600" cy="74926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919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65778" y="1799565"/>
            <a:ext cx="5272392" cy="2036256"/>
          </a:xfrm>
        </p:spPr>
        <p:txBody>
          <a:bodyPr/>
          <a:lstStyle>
            <a:lvl1pPr>
              <a:defRPr sz="2400" baseline="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langue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49" t="33557" r="36842" b="36008"/>
          <a:stretch/>
        </p:blipFill>
        <p:spPr>
          <a:xfrm>
            <a:off x="11053482" y="156907"/>
            <a:ext cx="820268" cy="65437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28446" y="275664"/>
            <a:ext cx="5096435" cy="416859"/>
          </a:xfrm>
          <a:prstGeom prst="rect">
            <a:avLst/>
          </a:prstGeom>
          <a:solidFill>
            <a:srgbClr val="003A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68942" y="275664"/>
            <a:ext cx="5459505" cy="416859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68941" y="6521824"/>
            <a:ext cx="11604809" cy="132228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899810" y="1832582"/>
            <a:ext cx="4255849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5865778" y="4144817"/>
            <a:ext cx="5272392" cy="2036256"/>
          </a:xfrm>
        </p:spPr>
        <p:txBody>
          <a:bodyPr/>
          <a:lstStyle>
            <a:lvl1pPr>
              <a:defRPr sz="2400" baseline="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langue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968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ope :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026971" y="2973548"/>
            <a:ext cx="6138058" cy="910903"/>
          </a:xfrm>
        </p:spPr>
        <p:txBody>
          <a:bodyPr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03" y="0"/>
            <a:ext cx="1009594" cy="10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ope :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 userDrawn="1"/>
        </p:nvGrpSpPr>
        <p:grpSpPr>
          <a:xfrm rot="10800000"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6081823" cy="6858000"/>
            </a:xfrm>
            <a:prstGeom prst="rect">
              <a:avLst/>
            </a:prstGeom>
            <a:solidFill>
              <a:srgbClr val="0091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081823" y="0"/>
              <a:ext cx="6110177" cy="6858000"/>
            </a:xfrm>
            <a:prstGeom prst="rect">
              <a:avLst/>
            </a:prstGeom>
            <a:solidFill>
              <a:srgbClr val="003A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000754" y="199562"/>
            <a:ext cx="4300668" cy="2387600"/>
          </a:xfrm>
        </p:spPr>
        <p:txBody>
          <a:bodyPr anchor="ctr"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00754" y="2972561"/>
            <a:ext cx="4300668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3A3D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479" y="4195285"/>
            <a:ext cx="2431308" cy="2431308"/>
          </a:xfrm>
          <a:prstGeom prst="rect">
            <a:avLst/>
          </a:prstGeom>
        </p:spPr>
      </p:pic>
      <p:sp>
        <p:nvSpPr>
          <p:cNvPr id="14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14176" y="3682"/>
            <a:ext cx="6096001" cy="68543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9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iotope corps diapo 2 lang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93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2992-536F-A04C-9727-D5C9D3F2BE9D}" type="datetimeFigureOut">
              <a:rPr lang="fr-FR" smtClean="0"/>
              <a:t>13/12/2021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2237-D3B5-5846-BD62-8EDA576330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31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52" r:id="rId4"/>
    <p:sldLayoutId id="2147483661" r:id="rId5"/>
    <p:sldLayoutId id="2147483662" r:id="rId6"/>
    <p:sldLayoutId id="2147483664" r:id="rId7"/>
    <p:sldLayoutId id="2147483665" r:id="rId8"/>
    <p:sldLayoutId id="2147483653" r:id="rId9"/>
    <p:sldLayoutId id="2147483650" r:id="rId10"/>
    <p:sldLayoutId id="2147483651" r:id="rId11"/>
    <p:sldLayoutId id="2147483654" r:id="rId12"/>
    <p:sldLayoutId id="2147483656" r:id="rId13"/>
    <p:sldLayoutId id="2147483657" r:id="rId14"/>
    <p:sldLayoutId id="2147483658" r:id="rId15"/>
    <p:sldLayoutId id="2147483659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13CB8C0-9F32-4B93-ADBB-493853ED6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30071"/>
            <a:ext cx="5136204" cy="2341145"/>
          </a:xfrm>
          <a:ln>
            <a:solidFill>
              <a:srgbClr val="003A3D"/>
            </a:solidFill>
          </a:ln>
        </p:spPr>
        <p:txBody>
          <a:bodyPr>
            <a:normAutofit fontScale="90000"/>
          </a:bodyPr>
          <a:lstStyle/>
          <a:p>
            <a:r>
              <a:rPr lang="fr-FR" sz="27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Protection et mise en valeur du Lido de Frontignan  - Tranche 2 des travaux</a:t>
            </a:r>
            <a:br>
              <a:rPr lang="fr-FR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fr-FR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sz="20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Bilan de la mesure de suivi </a:t>
            </a:r>
            <a:r>
              <a:rPr lang="fr-FR" sz="2000" b="1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</a:rPr>
              <a:t>S8</a:t>
            </a:r>
            <a:r>
              <a:rPr lang="fr-FR" sz="20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 : Suivi des hippocampes de l’Espiguette 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956F5C-50E1-4FE7-95A7-8E458CEEF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6371"/>
          <a:stretch/>
        </p:blipFill>
        <p:spPr>
          <a:xfrm>
            <a:off x="6096000" y="371150"/>
            <a:ext cx="6088147" cy="611569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6F54724-BA53-40CF-9E07-AD80A8B6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2" y="5223749"/>
            <a:ext cx="2528791" cy="14267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F48454-E48C-44D9-8EEA-A92685658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791" y="5223749"/>
            <a:ext cx="1426796" cy="14267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D0C55F-A52B-402C-AD3C-01A95C15B64A}"/>
              </a:ext>
            </a:extLst>
          </p:cNvPr>
          <p:cNvSpPr txBox="1"/>
          <p:nvPr/>
        </p:nvSpPr>
        <p:spPr>
          <a:xfrm>
            <a:off x="30480" y="3905094"/>
            <a:ext cx="60655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COPIL du site Natura 2000 « Bancs sableux de l’Espiguette » du 14/12/2021</a:t>
            </a:r>
            <a:endParaRPr lang="fr-FR" sz="1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8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816" y="681037"/>
            <a:ext cx="10600341" cy="739202"/>
          </a:xfrm>
        </p:spPr>
        <p:txBody>
          <a:bodyPr/>
          <a:lstStyle/>
          <a:p>
            <a:r>
              <a:rPr lang="fr-FR" dirty="0"/>
              <a:t>Contexte et objectifs de l’étude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6816" y="1825625"/>
            <a:ext cx="5532231" cy="2581005"/>
          </a:xfrm>
        </p:spPr>
        <p:txBody>
          <a:bodyPr>
            <a:normAutofit/>
          </a:bodyPr>
          <a:lstStyle/>
          <a:p>
            <a:pPr algn="just"/>
            <a:r>
              <a:rPr lang="fr-FR" sz="1800" dirty="0"/>
              <a:t>Des travaux de dragage de sable au niveau de la flèche de l’Espiguette</a:t>
            </a:r>
          </a:p>
          <a:p>
            <a:pPr algn="just"/>
            <a:r>
              <a:rPr lang="fr-FR" sz="1800" dirty="0"/>
              <a:t>Une population d’Hippocampes à museau court, proche…</a:t>
            </a:r>
          </a:p>
          <a:p>
            <a:pPr marL="0" indent="0" algn="just">
              <a:buNone/>
            </a:pPr>
            <a:endParaRPr lang="fr-FR" sz="1800" dirty="0"/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sz="1800" dirty="0">
                <a:sym typeface="Wingdings" panose="05000000000000000000" pitchFamily="2" charset="2"/>
              </a:rPr>
              <a:t> Le dragage a-t-il un impact sur cette population ?</a:t>
            </a:r>
          </a:p>
          <a:p>
            <a:pPr marL="0" indent="0" algn="just">
              <a:buNone/>
            </a:pPr>
            <a:endParaRPr lang="fr-FR" sz="2200" dirty="0">
              <a:sym typeface="Wingdings" panose="05000000000000000000" pitchFamily="2" charset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58B2F6-555A-405E-ADF1-07699FB3B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42418"/>
            <a:ext cx="5726589" cy="4289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2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F1E3BDE-4EBC-448B-A062-28FD07F3D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8" b="3329"/>
          <a:stretch/>
        </p:blipFill>
        <p:spPr>
          <a:xfrm>
            <a:off x="289887" y="697117"/>
            <a:ext cx="10287678" cy="58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816" y="681037"/>
            <a:ext cx="10600341" cy="739202"/>
          </a:xfrm>
        </p:spPr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68" y="1825625"/>
            <a:ext cx="5405777" cy="3407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dirty="0"/>
              <a:t>13 suivis visuels en plongée, avant/après dragage :</a:t>
            </a:r>
          </a:p>
          <a:p>
            <a:pPr algn="just"/>
            <a:r>
              <a:rPr lang="fr-FR" sz="1800" dirty="0">
                <a:sym typeface="Wingdings" panose="05000000000000000000" pitchFamily="2" charset="2"/>
              </a:rPr>
              <a:t>3 juste avant</a:t>
            </a:r>
          </a:p>
          <a:p>
            <a:pPr algn="just"/>
            <a:r>
              <a:rPr lang="fr-FR" sz="1800" dirty="0">
                <a:sym typeface="Wingdings" panose="05000000000000000000" pitchFamily="2" charset="2"/>
              </a:rPr>
              <a:t>5 juste après la fin des prélèvements (année N)</a:t>
            </a:r>
          </a:p>
          <a:p>
            <a:pPr algn="just"/>
            <a:r>
              <a:rPr lang="fr-FR" sz="1800" dirty="0">
                <a:sym typeface="Wingdings" panose="05000000000000000000" pitchFamily="2" charset="2"/>
              </a:rPr>
              <a:t>5 en année N+1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Des transects localisés, réalisés par binôme « relié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A64034-94E6-46F8-8014-99A6216D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12" y="992221"/>
            <a:ext cx="6841787" cy="49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47524CB-CBDC-4CA5-B79F-F772CB4B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12" y="834067"/>
            <a:ext cx="6050604" cy="563482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0783" y="1695991"/>
            <a:ext cx="5891727" cy="4740545"/>
          </a:xfrm>
        </p:spPr>
        <p:txBody>
          <a:bodyPr>
            <a:noAutofit/>
          </a:bodyPr>
          <a:lstStyle/>
          <a:p>
            <a:pPr algn="just"/>
            <a:r>
              <a:rPr lang="fr-FR" sz="1800" b="0" i="0" u="none" strike="noStrike" baseline="0" dirty="0"/>
              <a:t>Des signalements depuis 2005 environ, puis des suivis plus ou moins réguliers initiés dès 2012</a:t>
            </a:r>
          </a:p>
          <a:p>
            <a:pPr marL="0" indent="0" algn="just">
              <a:buNone/>
            </a:pPr>
            <a:endParaRPr lang="fr-FR" sz="1800" b="0" i="0" u="none" strike="noStrike" baseline="0" dirty="0"/>
          </a:p>
          <a:p>
            <a:pPr algn="just"/>
            <a:r>
              <a:rPr lang="fr-FR" sz="1800" b="0" i="0" u="none" strike="noStrike" baseline="0" dirty="0"/>
              <a:t>Des fortes </a:t>
            </a:r>
            <a:r>
              <a:rPr lang="fr-FR" sz="1800" dirty="0"/>
              <a:t>concentrations</a:t>
            </a:r>
            <a:r>
              <a:rPr lang="fr-FR" sz="1800" b="0" i="0" u="none" strike="noStrike" baseline="0" dirty="0"/>
              <a:t> d’hippocampes à museau court, qui ne se rencontrent que du côté intérieur du banc… </a:t>
            </a:r>
          </a:p>
          <a:p>
            <a:pPr marL="0" indent="0" algn="just">
              <a:buNone/>
            </a:pPr>
            <a:endParaRPr lang="fr-FR" sz="1800" b="0" i="0" u="none" strike="noStrike" baseline="0" dirty="0"/>
          </a:p>
          <a:p>
            <a:pPr algn="just"/>
            <a:r>
              <a:rPr lang="fr-FR" sz="1800" dirty="0"/>
              <a:t>Constatation nouvelle importante en 2014/2015 : l</a:t>
            </a:r>
            <a:r>
              <a:rPr lang="fr-FR" sz="1800" b="0" i="0" u="none" strike="noStrike" baseline="0" dirty="0"/>
              <a:t>es hippocampes semblent se disperser en début d’été pour ne revenir au creu</a:t>
            </a:r>
            <a:r>
              <a:rPr lang="fr-FR" sz="1800" dirty="0"/>
              <a:t>x du banc qu’au</a:t>
            </a:r>
            <a:r>
              <a:rPr lang="fr-FR" sz="1800" b="0" i="0" u="none" strike="noStrike" baseline="0" dirty="0"/>
              <a:t> début de l’hiver suivant</a:t>
            </a:r>
            <a:endParaRPr lang="fr-FR" sz="1800" dirty="0"/>
          </a:p>
          <a:p>
            <a:pPr marL="0" indent="0" algn="just">
              <a:buNone/>
            </a:pPr>
            <a:endParaRPr lang="fr-FR" sz="1800" dirty="0"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816" y="681037"/>
            <a:ext cx="10600341" cy="739202"/>
          </a:xfrm>
        </p:spPr>
        <p:txBody>
          <a:bodyPr>
            <a:normAutofit fontScale="90000"/>
          </a:bodyPr>
          <a:lstStyle/>
          <a:p>
            <a:r>
              <a:rPr lang="fr-FR" dirty="0"/>
              <a:t>Rappel succinct des connaissances</a:t>
            </a:r>
            <a:br>
              <a:rPr lang="fr-FR" dirty="0"/>
            </a:br>
            <a:r>
              <a:rPr lang="fr-FR" dirty="0"/>
              <a:t>antérieures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4D6134-FE65-4CDB-8C81-7EAE05580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06" y="5233481"/>
            <a:ext cx="1203055" cy="12030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B70912-7034-411D-9356-6DBCCA736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495" y="5472220"/>
            <a:ext cx="1616928" cy="9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1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6816" y="1436520"/>
            <a:ext cx="5454868" cy="1899746"/>
          </a:xfrm>
        </p:spPr>
        <p:txBody>
          <a:bodyPr>
            <a:normAutofit/>
          </a:bodyPr>
          <a:lstStyle/>
          <a:p>
            <a:pPr algn="just"/>
            <a:r>
              <a:rPr lang="fr-FR" sz="1800" b="0" i="0" u="none" strike="noStrike" baseline="0" dirty="0"/>
              <a:t>Il y a beaucoup d’hippocampes en extérieur !</a:t>
            </a:r>
          </a:p>
          <a:p>
            <a:pPr algn="just"/>
            <a:r>
              <a:rPr lang="fr-FR" sz="1800" dirty="0"/>
              <a:t>Très peu d’observations sur une grande période (mars 2020 à mars 2021)</a:t>
            </a:r>
            <a:endParaRPr lang="fr-FR" sz="1800" b="0" i="0" u="none" strike="noStrike" baseline="0" dirty="0"/>
          </a:p>
          <a:p>
            <a:pPr algn="just"/>
            <a:r>
              <a:rPr lang="fr-FR" sz="1800" b="0" i="0" u="none" strike="noStrike" baseline="0" dirty="0"/>
              <a:t>Les localisations sont à la fois diffuses et localisées</a:t>
            </a:r>
            <a:endParaRPr lang="fr-FR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816" y="681037"/>
            <a:ext cx="10600341" cy="739202"/>
          </a:xfrm>
        </p:spPr>
        <p:txBody>
          <a:bodyPr/>
          <a:lstStyle/>
          <a:p>
            <a:r>
              <a:rPr lang="fr-FR" dirty="0"/>
              <a:t>Résultats des prospections SAM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BA1B4A-B3E6-4814-9840-22EFB11E0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3" r="20681"/>
          <a:stretch/>
        </p:blipFill>
        <p:spPr bwMode="auto">
          <a:xfrm>
            <a:off x="5885236" y="904663"/>
            <a:ext cx="6183549" cy="5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BE9F41-DCAF-4E72-BEB9-858BFE231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03" y="3521735"/>
            <a:ext cx="6657137" cy="2879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785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6816" y="1436519"/>
            <a:ext cx="5454868" cy="44778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800" b="0" i="0" u="none" strike="noStrike" baseline="0" dirty="0"/>
              <a:t>En extérieur banc :</a:t>
            </a:r>
          </a:p>
          <a:p>
            <a:pPr lvl="1" algn="just"/>
            <a:r>
              <a:rPr lang="fr-FR" sz="1800" b="0" i="0" u="none" strike="noStrike" baseline="0" dirty="0"/>
              <a:t>Au sud de la zone de dragage : des lieux de rassemblement, reproduction possible</a:t>
            </a:r>
          </a:p>
          <a:p>
            <a:pPr lvl="1" algn="just"/>
            <a:r>
              <a:rPr lang="fr-FR" sz="1800" dirty="0"/>
              <a:t>Au nord, présence plus diffuse, mais des densités non négligeables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fr-FR" sz="1800" dirty="0">
                <a:solidFill>
                  <a:srgbClr val="FF0000"/>
                </a:solidFill>
                <a:sym typeface="Wingdings" panose="05000000000000000000" pitchFamily="2" charset="2"/>
              </a:rPr>
              <a:t>micro-habitats favorisés par les travaux de dragage ?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fr-FR" sz="1800" dirty="0">
                <a:solidFill>
                  <a:srgbClr val="FF0000"/>
                </a:solidFill>
                <a:sym typeface="Wingdings" panose="05000000000000000000" pitchFamily="2" charset="2"/>
              </a:rPr>
              <a:t>Mais aussi impact probable en début de dragage sur quelques individus</a:t>
            </a:r>
          </a:p>
          <a:p>
            <a:pPr marL="0" indent="0" algn="just"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pPr algn="just"/>
            <a:r>
              <a:rPr lang="fr-FR" sz="1800" dirty="0"/>
              <a:t>En intérieur banc :</a:t>
            </a:r>
          </a:p>
          <a:p>
            <a:pPr lvl="1" algn="just"/>
            <a:r>
              <a:rPr lang="fr-FR" sz="1800" dirty="0"/>
              <a:t>Des effectifs très faibles au sud depuis fin 2019</a:t>
            </a:r>
          </a:p>
          <a:p>
            <a:pPr lvl="1" algn="just"/>
            <a:r>
              <a:rPr lang="fr-FR" sz="1800" dirty="0"/>
              <a:t>Un peu plus au nord, quelques regroupements sur des surfaces à champs de coquilles</a:t>
            </a:r>
          </a:p>
          <a:p>
            <a:pPr marL="457200" lvl="1" indent="0" algn="just">
              <a:buNone/>
            </a:pPr>
            <a:r>
              <a:rPr lang="fr-FR" sz="1800" dirty="0">
                <a:solidFill>
                  <a:srgbClr val="FF0000"/>
                </a:solidFill>
                <a:sym typeface="Wingdings" panose="05000000000000000000" pitchFamily="2" charset="2"/>
              </a:rPr>
              <a:t> Abandon progressif de l’habitat d’origine. Causes = ?</a:t>
            </a:r>
            <a:endParaRPr lang="fr-FR" sz="1800" dirty="0">
              <a:solidFill>
                <a:srgbClr val="FF0000"/>
              </a:solidFill>
            </a:endParaRPr>
          </a:p>
          <a:p>
            <a:pPr lvl="1" algn="just"/>
            <a:endParaRPr lang="fr-FR" sz="1800" dirty="0">
              <a:solidFill>
                <a:srgbClr val="000000"/>
              </a:solidFill>
            </a:endParaRPr>
          </a:p>
          <a:p>
            <a:pPr lvl="1" algn="just"/>
            <a:endParaRPr lang="fr-FR" sz="1800" dirty="0"/>
          </a:p>
          <a:p>
            <a:pPr marL="0" indent="0" algn="just">
              <a:buNone/>
            </a:pPr>
            <a:endParaRPr lang="fr-FR" sz="2200" dirty="0"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816" y="681037"/>
            <a:ext cx="10600341" cy="739202"/>
          </a:xfrm>
        </p:spPr>
        <p:txBody>
          <a:bodyPr/>
          <a:lstStyle/>
          <a:p>
            <a:r>
              <a:rPr lang="fr-FR" dirty="0"/>
              <a:t>Quelques interprétations et hypothèses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298873-75B1-492D-BB12-98C4447D3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0" b="3011"/>
          <a:stretch/>
        </p:blipFill>
        <p:spPr bwMode="auto">
          <a:xfrm>
            <a:off x="6053191" y="1235471"/>
            <a:ext cx="6138809" cy="5272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30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501FB49D-E633-47E4-A286-C0987FAD9032}"/>
              </a:ext>
            </a:extLst>
          </p:cNvPr>
          <p:cNvSpPr txBox="1">
            <a:spLocks/>
          </p:cNvSpPr>
          <p:nvPr/>
        </p:nvSpPr>
        <p:spPr>
          <a:xfrm>
            <a:off x="7000754" y="369246"/>
            <a:ext cx="43006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fr-FR"/>
              <a:t>Merci pour votre </a:t>
            </a:r>
            <a:br>
              <a:rPr lang="fr-FR"/>
            </a:br>
            <a:r>
              <a:rPr lang="fr-FR"/>
              <a:t>attention</a:t>
            </a:r>
            <a:endParaRPr lang="fr-FR" dirty="0"/>
          </a:p>
        </p:txBody>
      </p:sp>
      <p:pic>
        <p:nvPicPr>
          <p:cNvPr id="19" name="Espace réservé pour une image  20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7CB463EE-8889-4022-8AD3-E8E2E6698D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76" y="3682"/>
            <a:ext cx="6096001" cy="68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461</Words>
  <Application>Microsoft Office PowerPoint</Application>
  <PresentationFormat>Grand écran</PresentationFormat>
  <Paragraphs>52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Wingdings</vt:lpstr>
      <vt:lpstr>Thème Office</vt:lpstr>
      <vt:lpstr>Protection et mise en valeur du Lido de Frontignan  - Tranche 2 des travaux     Bilan de la mesure de suivi S8 : Suivi des hippocampes de l’Espiguette </vt:lpstr>
      <vt:lpstr>Contexte et objectifs de l’étude</vt:lpstr>
      <vt:lpstr>Présentation PowerPoint</vt:lpstr>
      <vt:lpstr>Méthodologie</vt:lpstr>
      <vt:lpstr>Rappel succinct des connaissances antérieures</vt:lpstr>
      <vt:lpstr>Résultats des prospections SAM</vt:lpstr>
      <vt:lpstr>Quelques interprétations et hypothèses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BIOTOPE</dc:title>
  <dc:creator>lberenger@biotope.fr;njublier@biotope.fr</dc:creator>
  <cp:lastModifiedBy>Eric Louche</cp:lastModifiedBy>
  <cp:revision>42</cp:revision>
  <dcterms:created xsi:type="dcterms:W3CDTF">2016-06-17T14:59:11Z</dcterms:created>
  <dcterms:modified xsi:type="dcterms:W3CDTF">2021-12-13T20:31:21Z</dcterms:modified>
</cp:coreProperties>
</file>